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30275213" cy="4280376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A93"/>
    <a:srgbClr val="7DBFFF"/>
    <a:srgbClr val="61ADFF"/>
    <a:srgbClr val="FFD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88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7148175" y="0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44FFA-6840-C34C-A25D-EEAFA6545782}" type="datetimeFigureOut">
              <a:rPr lang="en-US" smtClean="0"/>
              <a:t>10/10/12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0655875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7148175" y="40655875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76AA1-AC45-524A-9C44-D0AF09AFB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44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7148175" y="0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E6E57-0961-9C40-BA8A-968670CFA447}" type="datetimeFigureOut">
              <a:rPr lang="en-US" smtClean="0"/>
              <a:t>10/10/12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61500" y="3209925"/>
            <a:ext cx="11353800" cy="160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27363" y="20331113"/>
            <a:ext cx="24220487" cy="19262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0655875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7148175" y="40655875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DBA9-D3CB-6741-823D-B7907394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8DBA9-D3CB-6741-823D-B79073940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49606" y="0"/>
            <a:ext cx="1750205" cy="175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520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607" y="0"/>
            <a:ext cx="25222200" cy="1742281"/>
          </a:xfrm>
          <a:prstGeom prst="rect">
            <a:avLst/>
          </a:prstGeom>
        </p:spPr>
        <p:txBody>
          <a:bodyPr vert="horz"/>
          <a:lstStyle>
            <a:lvl1pPr algn="ctr">
              <a:defRPr sz="6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defTabSz="53816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87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5310425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2947094" y="2580481"/>
            <a:ext cx="7328119" cy="89916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2"/>
          </p:nvPr>
        </p:nvSpPr>
        <p:spPr>
          <a:xfrm>
            <a:off x="7673756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24941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15298279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22934948" y="127150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7661610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29226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8"/>
          </p:nvPr>
        </p:nvSpPr>
        <p:spPr>
          <a:xfrm>
            <a:off x="15302564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/>
          </p:nvPr>
        </p:nvSpPr>
        <p:spPr>
          <a:xfrm>
            <a:off x="22939233" y="22773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0"/>
          </p:nvPr>
        </p:nvSpPr>
        <p:spPr>
          <a:xfrm>
            <a:off x="7665895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1"/>
          </p:nvPr>
        </p:nvSpPr>
        <p:spPr>
          <a:xfrm>
            <a:off x="37087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2"/>
          </p:nvPr>
        </p:nvSpPr>
        <p:spPr>
          <a:xfrm>
            <a:off x="15335588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3"/>
          </p:nvPr>
        </p:nvSpPr>
        <p:spPr>
          <a:xfrm>
            <a:off x="22972257" y="327556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24"/>
          </p:nvPr>
        </p:nvSpPr>
        <p:spPr>
          <a:xfrm>
            <a:off x="7698919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7670006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2400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15290006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22910800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01741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-15865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15121741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3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22742535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7517606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0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6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15137606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7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22758400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8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7504066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-13540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0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15124066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22744860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178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3631405" y="-27582"/>
            <a:ext cx="24765001" cy="1727144"/>
          </a:xfrm>
          <a:prstGeom prst="rect">
            <a:avLst/>
          </a:prstGeom>
          <a:solidFill>
            <a:srgbClr val="F2852B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50799" tIns="50799" rIns="50799" bIns="50799" anchor="t"/>
          <a:lstStyle/>
          <a:p>
            <a:pPr algn="ctr" defTabSz="538163"/>
            <a:endParaRPr lang="en-GB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1986418"/>
            <a:ext cx="30275213" cy="10058400"/>
          </a:xfrm>
          <a:prstGeom prst="rect">
            <a:avLst/>
          </a:prstGeom>
          <a:solidFill>
            <a:srgbClr val="EEF2F7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4729" y="1928018"/>
            <a:ext cx="30279942" cy="10058400"/>
          </a:xfrm>
          <a:prstGeom prst="rect">
            <a:avLst/>
          </a:prstGeom>
          <a:solidFill>
            <a:srgbClr val="D8E1ED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4729" y="21859081"/>
            <a:ext cx="30279942" cy="10058400"/>
          </a:xfrm>
          <a:prstGeom prst="rect">
            <a:avLst/>
          </a:prstGeom>
          <a:solidFill>
            <a:srgbClr val="D8E1ED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0" y="32103218"/>
            <a:ext cx="30275213" cy="10058400"/>
          </a:xfrm>
          <a:prstGeom prst="rect">
            <a:avLst/>
          </a:prstGeom>
          <a:solidFill>
            <a:srgbClr val="EEF2F7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11" name="Picture 4" descr="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00" y="15875"/>
            <a:ext cx="1650206" cy="165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parcxerox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" y="142081"/>
            <a:ext cx="326922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 userDrawn="1"/>
        </p:nvSpPr>
        <p:spPr bwMode="auto">
          <a:xfrm>
            <a:off x="0" y="-10320"/>
            <a:ext cx="30275213" cy="4281408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-1" y="1894681"/>
            <a:ext cx="30275213" cy="719137"/>
          </a:xfrm>
          <a:prstGeom prst="rect">
            <a:avLst/>
          </a:prstGeom>
          <a:solidFill>
            <a:srgbClr val="548BD4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5" name="Rectangle 80"/>
          <p:cNvSpPr>
            <a:spLocks noChangeArrowheads="1"/>
          </p:cNvSpPr>
          <p:nvPr userDrawn="1"/>
        </p:nvSpPr>
        <p:spPr bwMode="auto">
          <a:xfrm>
            <a:off x="-1" y="11986418"/>
            <a:ext cx="30275213" cy="719138"/>
          </a:xfrm>
          <a:prstGeom prst="rect">
            <a:avLst/>
          </a:prstGeom>
          <a:solidFill>
            <a:srgbClr val="F28226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6" name="Rectangle 12"/>
          <p:cNvSpPr>
            <a:spLocks noChangeArrowheads="1"/>
          </p:cNvSpPr>
          <p:nvPr userDrawn="1"/>
        </p:nvSpPr>
        <p:spPr bwMode="auto">
          <a:xfrm>
            <a:off x="50006" y="22044818"/>
            <a:ext cx="30275213" cy="719137"/>
          </a:xfrm>
          <a:prstGeom prst="rect">
            <a:avLst/>
          </a:prstGeom>
          <a:solidFill>
            <a:srgbClr val="548BD4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" name="Rectangle 80"/>
          <p:cNvSpPr>
            <a:spLocks noChangeArrowheads="1"/>
          </p:cNvSpPr>
          <p:nvPr userDrawn="1"/>
        </p:nvSpPr>
        <p:spPr bwMode="auto">
          <a:xfrm>
            <a:off x="0" y="32027018"/>
            <a:ext cx="30275213" cy="719138"/>
          </a:xfrm>
          <a:prstGeom prst="rect">
            <a:avLst/>
          </a:prstGeom>
          <a:solidFill>
            <a:srgbClr val="F28226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3" r:id="rId2"/>
  </p:sldLayoutIdLst>
  <p:txStyles>
    <p:titleStyle>
      <a:lvl1pPr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2pPr>
      <a:lvl3pPr marL="11430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3pPr>
      <a:lvl4pPr marL="16002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4pPr>
      <a:lvl5pPr marL="20574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5pPr>
      <a:lvl6pPr marL="25146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6pPr>
      <a:lvl7pPr marL="29718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7pPr>
      <a:lvl8pPr marL="34290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8pPr>
      <a:lvl9pPr marL="38862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9pPr>
    </p:titleStyle>
    <p:bodyStyle>
      <a:lvl1pPr marL="342900" indent="-3429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emf"/><Relationship Id="rId12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3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Explosion 1 3444"/>
          <p:cNvSpPr/>
          <p:nvPr/>
        </p:nvSpPr>
        <p:spPr bwMode="auto">
          <a:xfrm>
            <a:off x="24053006" y="7000081"/>
            <a:ext cx="2819400" cy="1639186"/>
          </a:xfrm>
          <a:prstGeom prst="irregularSeal1">
            <a:avLst/>
          </a:prstGeom>
          <a:solidFill>
            <a:srgbClr val="61AD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432" name="Explosion 1 3431"/>
          <p:cNvSpPr/>
          <p:nvPr/>
        </p:nvSpPr>
        <p:spPr bwMode="auto">
          <a:xfrm>
            <a:off x="7974806" y="14883299"/>
            <a:ext cx="6781800" cy="2819400"/>
          </a:xfrm>
          <a:prstGeom prst="irregularSeal1">
            <a:avLst/>
          </a:prstGeom>
          <a:solidFill>
            <a:srgbClr val="FFBA9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auto">
          <a:xfrm>
            <a:off x="-10448985" y="9689793"/>
            <a:ext cx="8655170" cy="899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50799" tIns="50799" rIns="50799" bIns="50799"/>
          <a:lstStyle/>
          <a:p>
            <a:pPr marL="341313" indent="-682625" defTabSz="430213">
              <a:tabLst>
                <a:tab pos="1076325" algn="l"/>
              </a:tabLst>
            </a:pPr>
            <a:endParaRPr lang="en-GB" dirty="0">
              <a:latin typeface="Arial"/>
              <a:cs typeface="Arial"/>
            </a:endParaRPr>
          </a:p>
        </p:txBody>
      </p:sp>
      <p:sp>
        <p:nvSpPr>
          <p:cNvPr id="3090" name="Title 3089"/>
          <p:cNvSpPr>
            <a:spLocks noGrp="1"/>
          </p:cNvSpPr>
          <p:nvPr>
            <p:ph type="title"/>
          </p:nvPr>
        </p:nvSpPr>
        <p:spPr>
          <a:xfrm>
            <a:off x="3631405" y="0"/>
            <a:ext cx="24765001" cy="1929299"/>
          </a:xfrm>
        </p:spPr>
        <p:txBody>
          <a:bodyPr/>
          <a:lstStyle/>
          <a:p>
            <a:pPr defTabSz="538163"/>
            <a:r>
              <a:rPr lang="en-GB" sz="6600" dirty="0" err="1">
                <a:solidFill>
                  <a:schemeClr val="bg1"/>
                </a:solidFill>
              </a:rPr>
              <a:t>DoS</a:t>
            </a:r>
            <a:r>
              <a:rPr lang="en-GB" sz="6600" dirty="0">
                <a:solidFill>
                  <a:schemeClr val="bg1"/>
                </a:solidFill>
              </a:rPr>
              <a:t> and </a:t>
            </a:r>
            <a:r>
              <a:rPr lang="en-GB" sz="6600" dirty="0" err="1">
                <a:solidFill>
                  <a:schemeClr val="bg1"/>
                </a:solidFill>
              </a:rPr>
              <a:t>DDoS</a:t>
            </a:r>
            <a:r>
              <a:rPr lang="en-GB" sz="6600" dirty="0">
                <a:solidFill>
                  <a:schemeClr val="bg1"/>
                </a:solidFill>
              </a:rPr>
              <a:t> resiliency of </a:t>
            </a:r>
            <a:r>
              <a:rPr lang="en-GB" sz="6600" dirty="0" smtClean="0">
                <a:solidFill>
                  <a:schemeClr val="bg1"/>
                </a:solidFill>
              </a:rPr>
              <a:t>NDN </a:t>
            </a:r>
            <a:r>
              <a:rPr lang="en-GB" sz="6600" dirty="0">
                <a:solidFill>
                  <a:schemeClr val="bg1"/>
                </a:solidFill>
              </a:rPr>
              <a:t>architecture</a:t>
            </a:r>
            <a:r>
              <a:rPr lang="en-GB" sz="3200" dirty="0">
                <a:solidFill>
                  <a:schemeClr val="bg1"/>
                </a:solidFill>
              </a:rPr>
              <a:t/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Alexander Afanasyev (UCLA), </a:t>
            </a:r>
            <a:r>
              <a:rPr lang="en-GB" sz="3200" dirty="0" err="1">
                <a:solidFill>
                  <a:schemeClr val="bg1"/>
                </a:solidFill>
              </a:rPr>
              <a:t>Ilya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Moiseenko</a:t>
            </a:r>
            <a:r>
              <a:rPr lang="en-GB" sz="3200" dirty="0">
                <a:solidFill>
                  <a:schemeClr val="bg1"/>
                </a:solidFill>
              </a:rPr>
              <a:t> (UCLA), </a:t>
            </a:r>
            <a:r>
              <a:rPr lang="en-GB" sz="3200" dirty="0" err="1">
                <a:solidFill>
                  <a:schemeClr val="bg1"/>
                </a:solidFill>
              </a:rPr>
              <a:t>Lixia</a:t>
            </a:r>
            <a:r>
              <a:rPr lang="en-GB" sz="3200" dirty="0">
                <a:solidFill>
                  <a:schemeClr val="bg1"/>
                </a:solidFill>
              </a:rPr>
              <a:t> Zhang (UCLA), </a:t>
            </a:r>
            <a:r>
              <a:rPr lang="en-GB" sz="3200" dirty="0" err="1">
                <a:solidFill>
                  <a:schemeClr val="bg1"/>
                </a:solidFill>
              </a:rPr>
              <a:t>Ersin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Uzun</a:t>
            </a:r>
            <a:r>
              <a:rPr lang="en-GB" sz="3200" dirty="0">
                <a:solidFill>
                  <a:schemeClr val="bg1"/>
                </a:solidFill>
              </a:rPr>
              <a:t> (PARC), </a:t>
            </a:r>
            <a:r>
              <a:rPr lang="en-GB" sz="3200" dirty="0" err="1">
                <a:solidFill>
                  <a:schemeClr val="bg1"/>
                </a:solidFill>
              </a:rPr>
              <a:t>Priya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Mahadevan</a:t>
            </a:r>
            <a:r>
              <a:rPr lang="en-GB" sz="3200" dirty="0">
                <a:solidFill>
                  <a:schemeClr val="bg1"/>
                </a:solidFill>
              </a:rPr>
              <a:t> (PARC)</a:t>
            </a:r>
            <a:br>
              <a:rPr lang="en-GB" sz="3200" dirty="0">
                <a:solidFill>
                  <a:schemeClr val="bg1"/>
                </a:solidFill>
              </a:rPr>
            </a:br>
            <a:endParaRPr lang="en-US" sz="3200" dirty="0"/>
          </a:p>
        </p:txBody>
      </p:sp>
      <p:sp>
        <p:nvSpPr>
          <p:cNvPr id="24" name="Content Placeholder 23"/>
          <p:cNvSpPr>
            <a:spLocks noGrp="1"/>
          </p:cNvSpPr>
          <p:nvPr>
            <p:ph sz="half" idx="2"/>
          </p:nvPr>
        </p:nvSpPr>
        <p:spPr>
          <a:xfrm>
            <a:off x="342680" y="2767499"/>
            <a:ext cx="8394126" cy="8915400"/>
          </a:xfrm>
        </p:spPr>
        <p:txBody>
          <a:bodyPr>
            <a:noAutofit/>
          </a:bodyPr>
          <a:lstStyle/>
          <a:p>
            <a:pPr defTabSz="430213">
              <a:tabLst>
                <a:tab pos="1076325" algn="l"/>
              </a:tabLst>
            </a:pPr>
            <a:r>
              <a:rPr lang="en-GB" sz="3200" dirty="0" smtClean="0"/>
              <a:t>(</a:t>
            </a:r>
            <a:r>
              <a:rPr lang="en-GB" sz="3200" dirty="0"/>
              <a:t>Distributed) </a:t>
            </a:r>
            <a:r>
              <a:rPr lang="en-GB" sz="3200" dirty="0" smtClean="0"/>
              <a:t>Denial </a:t>
            </a:r>
            <a:r>
              <a:rPr lang="en-GB" sz="3200" dirty="0"/>
              <a:t>of </a:t>
            </a:r>
            <a:r>
              <a:rPr lang="en-GB" sz="3200" dirty="0" smtClean="0"/>
              <a:t>Service </a:t>
            </a:r>
            <a:r>
              <a:rPr lang="en-GB" sz="3200" dirty="0"/>
              <a:t>(</a:t>
            </a:r>
            <a:r>
              <a:rPr lang="en-GB" sz="3200" dirty="0" err="1"/>
              <a:t>DoS</a:t>
            </a:r>
            <a:r>
              <a:rPr lang="en-GB" sz="3200" dirty="0"/>
              <a:t>) attacks are significant threats to the current Internet</a:t>
            </a:r>
          </a:p>
          <a:p>
            <a:pPr defTabSz="430213">
              <a:tabLst>
                <a:tab pos="1076325" algn="l"/>
              </a:tabLst>
            </a:pPr>
            <a:endParaRPr lang="en-GB" sz="3200" dirty="0"/>
          </a:p>
          <a:p>
            <a:pPr defTabSz="430213">
              <a:tabLst>
                <a:tab pos="1076325" algn="l"/>
              </a:tabLst>
            </a:pPr>
            <a:r>
              <a:rPr lang="en-GB" sz="3200" dirty="0" smtClean="0"/>
              <a:t>NDN </a:t>
            </a:r>
            <a:r>
              <a:rPr lang="en-GB" sz="3200" dirty="0"/>
              <a:t>is fundamentally different than IP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800" dirty="0" smtClean="0"/>
              <a:t>No push: request needed for Data transmission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800" dirty="0" smtClean="0"/>
              <a:t>Interest</a:t>
            </a:r>
            <a:r>
              <a:rPr lang="en-GB" sz="2800" dirty="0"/>
              <a:t>/Data flow balance </a:t>
            </a:r>
          </a:p>
          <a:p>
            <a:pPr lvl="2" defTabSz="430213">
              <a:tabLst>
                <a:tab pos="1076325" algn="l"/>
              </a:tabLst>
            </a:pPr>
            <a:r>
              <a:rPr lang="en-GB" sz="2400" dirty="0"/>
              <a:t>Interest </a:t>
            </a:r>
            <a:r>
              <a:rPr lang="en-GB" sz="2400" dirty="0" smtClean="0"/>
              <a:t>and </a:t>
            </a:r>
            <a:r>
              <a:rPr lang="en-GB" sz="2400" dirty="0"/>
              <a:t>data follow the same path </a:t>
            </a:r>
            <a:endParaRPr lang="en-GB" sz="2400" dirty="0" smtClean="0"/>
          </a:p>
          <a:p>
            <a:pPr lvl="2" defTabSz="430213">
              <a:tabLst>
                <a:tab pos="1076325" algn="l"/>
              </a:tabLst>
            </a:pPr>
            <a:r>
              <a:rPr lang="en-GB" sz="2400" dirty="0"/>
              <a:t>i</a:t>
            </a:r>
            <a:r>
              <a:rPr lang="en-GB" sz="2400" dirty="0" smtClean="0"/>
              <a:t>mmediate </a:t>
            </a:r>
            <a:r>
              <a:rPr lang="en-GB" sz="2400" dirty="0"/>
              <a:t>feedback to </a:t>
            </a:r>
            <a:r>
              <a:rPr lang="en-GB" sz="2400" dirty="0" smtClean="0"/>
              <a:t>routers</a:t>
            </a:r>
            <a:endParaRPr lang="en-GB" sz="2400" dirty="0"/>
          </a:p>
          <a:p>
            <a:pPr lvl="2" defTabSz="430213">
              <a:tabLst>
                <a:tab pos="1076325" algn="l"/>
              </a:tabLst>
            </a:pPr>
            <a:r>
              <a:rPr lang="en-GB" sz="2400" dirty="0"/>
              <a:t>s</a:t>
            </a:r>
            <a:r>
              <a:rPr lang="en-GB" sz="2400" dirty="0" smtClean="0"/>
              <a:t>imple </a:t>
            </a:r>
            <a:r>
              <a:rPr lang="en-GB" sz="2400" dirty="0" smtClean="0"/>
              <a:t>multi-path forwarding</a:t>
            </a:r>
          </a:p>
          <a:p>
            <a:pPr lvl="2" defTabSz="430213">
              <a:tabLst>
                <a:tab pos="1076325" algn="l"/>
              </a:tabLst>
            </a:pPr>
            <a:endParaRPr lang="en-GB" sz="2400" dirty="0"/>
          </a:p>
          <a:p>
            <a:pPr defTabSz="430213">
              <a:tabLst>
                <a:tab pos="1076325" algn="l"/>
              </a:tabLst>
            </a:pPr>
            <a:r>
              <a:rPr lang="en-GB" sz="3200" dirty="0" smtClean="0"/>
              <a:t>Most current (D)</a:t>
            </a:r>
            <a:r>
              <a:rPr lang="en-GB" sz="3200" dirty="0" err="1" smtClean="0"/>
              <a:t>DoS</a:t>
            </a:r>
            <a:r>
              <a:rPr lang="en-GB" sz="3200" dirty="0" smtClean="0"/>
              <a:t> attacks on IP are not applicable to NDN.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800" dirty="0" smtClean="0"/>
              <a:t>no spoofing or reflector attacks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800" dirty="0" smtClean="0"/>
              <a:t>not as easy to target a specific host</a:t>
            </a:r>
          </a:p>
          <a:p>
            <a:pPr marL="0" indent="0" defTabSz="430213">
              <a:buNone/>
              <a:tabLst>
                <a:tab pos="1076325" algn="l"/>
              </a:tabLst>
            </a:pPr>
            <a:endParaRPr lang="en-GB" sz="3200" dirty="0"/>
          </a:p>
          <a:p>
            <a:pPr defTabSz="430213">
              <a:tabLst>
                <a:tab pos="1076325" algn="l"/>
              </a:tabLst>
            </a:pPr>
            <a:r>
              <a:rPr lang="en-GB" sz="3200" dirty="0" smtClean="0"/>
              <a:t>New NDN-specific attacks?</a:t>
            </a:r>
            <a:endParaRPr lang="en-GB" sz="3200" dirty="0"/>
          </a:p>
          <a:p>
            <a:pPr marL="0" indent="0" defTabSz="430213">
              <a:buNone/>
              <a:tabLst>
                <a:tab pos="1076325" algn="l"/>
              </a:tabLst>
            </a:pPr>
            <a:endParaRPr lang="en-GB" sz="2800" dirty="0"/>
          </a:p>
          <a:p>
            <a:endParaRPr lang="en-US" sz="2800" dirty="0"/>
          </a:p>
        </p:txBody>
      </p:sp>
      <p:sp>
        <p:nvSpPr>
          <p:cNvPr id="3295" name="Content Placeholder 3294"/>
          <p:cNvSpPr>
            <a:spLocks noGrp="1"/>
          </p:cNvSpPr>
          <p:nvPr>
            <p:ph sz="half" idx="10"/>
          </p:nvPr>
        </p:nvSpPr>
        <p:spPr>
          <a:xfrm>
            <a:off x="20624006" y="2767499"/>
            <a:ext cx="9525000" cy="8915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</a:t>
            </a:r>
            <a:r>
              <a:rPr lang="en-US" sz="3200" dirty="0" smtClean="0"/>
              <a:t>Interests can </a:t>
            </a:r>
            <a:r>
              <a:rPr lang="en-US" sz="3200" dirty="0" smtClean="0"/>
              <a:t>be used for </a:t>
            </a:r>
            <a:r>
              <a:rPr lang="en-US" sz="3200" dirty="0" err="1" smtClean="0"/>
              <a:t>DoS</a:t>
            </a:r>
            <a:r>
              <a:rPr lang="en-US" sz="3200" dirty="0" smtClean="0"/>
              <a:t>?</a:t>
            </a:r>
          </a:p>
          <a:p>
            <a:pPr lvl="1"/>
            <a:r>
              <a:rPr lang="en-US" sz="2800" dirty="0" smtClean="0"/>
              <a:t>Interests are unsolicited</a:t>
            </a:r>
          </a:p>
          <a:p>
            <a:pPr lvl="1"/>
            <a:r>
              <a:rPr lang="en-US" sz="2800" dirty="0"/>
              <a:t>e</a:t>
            </a:r>
            <a:r>
              <a:rPr lang="en-US" sz="2800" dirty="0" smtClean="0"/>
              <a:t>ach </a:t>
            </a:r>
            <a:r>
              <a:rPr lang="en-US" sz="2800" dirty="0" smtClean="0"/>
              <a:t>non-collapsible interest consumes state (distinct PIT entry) in intervening routers</a:t>
            </a:r>
          </a:p>
          <a:p>
            <a:pPr lvl="1"/>
            <a:r>
              <a:rPr lang="en-US" sz="2800" dirty="0" smtClean="0"/>
              <a:t>I</a:t>
            </a:r>
            <a:r>
              <a:rPr lang="en-US" sz="2800" dirty="0" smtClean="0"/>
              <a:t>nterests </a:t>
            </a:r>
            <a:r>
              <a:rPr lang="en-US" sz="2800" dirty="0" smtClean="0"/>
              <a:t>requesting distinct data cannot be collapsed</a:t>
            </a:r>
          </a:p>
          <a:p>
            <a:pPr lvl="1"/>
            <a:r>
              <a:rPr lang="en-US" sz="2800" dirty="0" smtClean="0"/>
              <a:t>Interests routed towards data producer(s</a:t>
            </a:r>
            <a:r>
              <a:rPr lang="en-US" sz="2800" dirty="0" smtClean="0"/>
              <a:t>), thus can cause </a:t>
            </a:r>
            <a:r>
              <a:rPr lang="en-US" sz="2800" dirty="0" err="1" smtClean="0"/>
              <a:t>DoS</a:t>
            </a:r>
            <a:r>
              <a:rPr lang="en-US" sz="2800" dirty="0" smtClean="0"/>
              <a:t> at or near producer(s)</a:t>
            </a:r>
            <a:endParaRPr lang="en-US" sz="2800" dirty="0" smtClean="0"/>
          </a:p>
          <a:p>
            <a:endParaRPr lang="en-US" sz="1600" dirty="0" smtClean="0"/>
          </a:p>
          <a:p>
            <a:r>
              <a:rPr lang="en-US" sz="3200" dirty="0" smtClean="0"/>
              <a:t>Can </a:t>
            </a:r>
            <a:r>
              <a:rPr lang="en-US" sz="3200" dirty="0" smtClean="0"/>
              <a:t>such attacks be prevented</a:t>
            </a:r>
            <a:r>
              <a:rPr lang="en-US" sz="3200" dirty="0" smtClean="0"/>
              <a:t>?</a:t>
            </a:r>
          </a:p>
          <a:p>
            <a:endParaRPr lang="en-US" sz="1600" dirty="0" smtClean="0"/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800000"/>
                </a:solidFill>
              </a:rPr>
              <a:t>Yes</a:t>
            </a:r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200" dirty="0" smtClean="0"/>
          </a:p>
          <a:p>
            <a:r>
              <a:rPr lang="en-US" sz="3200" dirty="0" smtClean="0"/>
              <a:t>Unlike IP routers, NDN routers maintain rich state information that can be used to detect and react to interest flooding</a:t>
            </a:r>
          </a:p>
          <a:p>
            <a:pPr lvl="1"/>
            <a:r>
              <a:rPr lang="en-US" sz="2800" dirty="0" smtClean="0"/>
              <a:t>don’t accept more than can be served</a:t>
            </a:r>
          </a:p>
          <a:p>
            <a:pPr lvl="1"/>
            <a:r>
              <a:rPr lang="en-US" sz="2800" dirty="0" smtClean="0"/>
              <a:t>try not to accept bad Interests</a:t>
            </a:r>
            <a:endParaRPr lang="en-US" sz="2400" dirty="0" smtClean="0"/>
          </a:p>
          <a:p>
            <a:endParaRPr lang="en-US" sz="3200" dirty="0"/>
          </a:p>
        </p:txBody>
      </p:sp>
      <p:sp>
        <p:nvSpPr>
          <p:cNvPr id="3404" name="Content Placeholder 3403"/>
          <p:cNvSpPr>
            <a:spLocks noGrp="1"/>
          </p:cNvSpPr>
          <p:nvPr>
            <p:ph sz="half" idx="14"/>
          </p:nvPr>
        </p:nvSpPr>
        <p:spPr>
          <a:xfrm>
            <a:off x="15331632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In small topologies, prevents attackers from injecting excessive # of interests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accent6"/>
                </a:solidFill>
              </a:rPr>
              <a:t>Does not work in larger topologies</a:t>
            </a:r>
          </a:p>
          <a:p>
            <a:pPr lvl="1"/>
            <a:r>
              <a:rPr lang="en-US" sz="2400" dirty="0" smtClean="0">
                <a:solidFill>
                  <a:srgbClr val="2D2DB9"/>
                </a:solidFill>
              </a:rPr>
              <a:t>as the number of </a:t>
            </a:r>
            <a:r>
              <a:rPr lang="en-US" sz="2400" dirty="0" smtClean="0">
                <a:solidFill>
                  <a:srgbClr val="2D2DB9"/>
                </a:solidFill>
              </a:rPr>
              <a:t>hops between clients and producers increases, it becomes impossible to identify good and malicious Interests in the traffic mixture</a:t>
            </a:r>
            <a:endParaRPr lang="en-US" sz="2800" dirty="0" smtClean="0"/>
          </a:p>
        </p:txBody>
      </p:sp>
      <p:sp>
        <p:nvSpPr>
          <p:cNvPr id="3405" name="Content Placeholder 3404"/>
          <p:cNvSpPr>
            <a:spLocks noGrp="1"/>
          </p:cNvSpPr>
          <p:nvPr>
            <p:ph sz="half" idx="15"/>
          </p:nvPr>
        </p:nvSpPr>
        <p:spPr>
          <a:xfrm>
            <a:off x="22951632" y="12902099"/>
            <a:ext cx="7328119" cy="8839200"/>
          </a:xfrm>
        </p:spPr>
        <p:txBody>
          <a:bodyPr/>
          <a:lstStyle/>
          <a:p>
            <a:r>
              <a:rPr lang="en-US" sz="2800" dirty="0" smtClean="0"/>
              <a:t>Theoretically, NDN routers have all the information needed to be able to differentiate good </a:t>
            </a:r>
            <a:r>
              <a:rPr lang="en-US" sz="2800" dirty="0" smtClean="0"/>
              <a:t>Interests </a:t>
            </a:r>
            <a:r>
              <a:rPr lang="en-US" sz="2800" dirty="0" smtClean="0"/>
              <a:t>from malicious ones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 smtClean="0"/>
              <a:t>be most effective in </a:t>
            </a:r>
            <a:r>
              <a:rPr lang="en-US" sz="2400" dirty="0" err="1" smtClean="0"/>
              <a:t>DoS</a:t>
            </a:r>
            <a:r>
              <a:rPr lang="en-US" sz="2400" dirty="0" smtClean="0"/>
              <a:t>, malicious </a:t>
            </a:r>
            <a:r>
              <a:rPr lang="en-US" sz="2400" dirty="0" smtClean="0"/>
              <a:t>Interests </a:t>
            </a:r>
            <a:r>
              <a:rPr lang="en-US" sz="2400" dirty="0" smtClean="0"/>
              <a:t>need to be insuppressible and </a:t>
            </a:r>
            <a:r>
              <a:rPr lang="en-US" sz="2400" dirty="0" smtClean="0"/>
              <a:t>request non-existing content</a:t>
            </a:r>
            <a:endParaRPr lang="en-US" sz="2400" dirty="0" smtClean="0"/>
          </a:p>
          <a:p>
            <a:pPr lvl="2">
              <a:buSzPct val="50000"/>
            </a:pPr>
            <a:r>
              <a:rPr lang="en-US" sz="2200" dirty="0" smtClean="0"/>
              <a:t>malicious interests </a:t>
            </a:r>
            <a:r>
              <a:rPr lang="en-US" sz="2200" dirty="0"/>
              <a:t>~</a:t>
            </a:r>
            <a:r>
              <a:rPr lang="en-US" sz="2200" dirty="0" smtClean="0"/>
              <a:t> </a:t>
            </a:r>
            <a:r>
              <a:rPr lang="en-US" sz="2200" dirty="0" err="1" smtClean="0"/>
              <a:t>unsatisfiable</a:t>
            </a:r>
            <a:endParaRPr lang="en-US" sz="2200" dirty="0" smtClean="0"/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n </a:t>
            </a:r>
            <a:r>
              <a:rPr lang="en-US" sz="2400" dirty="0" smtClean="0"/>
              <a:t>the other hand, good </a:t>
            </a:r>
            <a:r>
              <a:rPr lang="en-US" sz="2400" dirty="0" smtClean="0"/>
              <a:t>Interests </a:t>
            </a:r>
            <a:r>
              <a:rPr lang="en-US" sz="2400" dirty="0" smtClean="0"/>
              <a:t>will likely be satisfied with a </a:t>
            </a:r>
            <a:r>
              <a:rPr lang="en-US" sz="2400" dirty="0" smtClean="0"/>
              <a:t>content packet</a:t>
            </a:r>
            <a:endParaRPr lang="en-US" sz="2400" dirty="0" smtClean="0"/>
          </a:p>
          <a:p>
            <a:pPr lvl="2">
              <a:buSzPct val="50000"/>
            </a:pPr>
            <a:r>
              <a:rPr lang="en-US" sz="2200" dirty="0" smtClean="0"/>
              <a:t>good interests ~ </a:t>
            </a:r>
            <a:r>
              <a:rPr lang="en-US" sz="2200" dirty="0" err="1" smtClean="0"/>
              <a:t>satisfiable</a:t>
            </a:r>
            <a:endParaRPr lang="en-US" sz="2200" dirty="0" smtClean="0"/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xperimenters </a:t>
            </a:r>
            <a:r>
              <a:rPr lang="en-US" sz="2400" dirty="0"/>
              <a:t>with more sophisticated attacker strategies are </a:t>
            </a:r>
            <a:r>
              <a:rPr lang="en-US" sz="2400" dirty="0" smtClean="0"/>
              <a:t>underway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Keep per incoming interface, per prefix (FIB entry) interest satisfaction statistics in routers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statistics to detect and control malicious traffic</a:t>
            </a:r>
          </a:p>
          <a:p>
            <a:endParaRPr lang="en-US" dirty="0"/>
          </a:p>
        </p:txBody>
      </p:sp>
      <p:sp>
        <p:nvSpPr>
          <p:cNvPr id="3406" name="Content Placeholder 3405"/>
          <p:cNvSpPr>
            <a:spLocks noGrp="1"/>
          </p:cNvSpPr>
          <p:nvPr>
            <p:ph sz="half" idx="16"/>
          </p:nvPr>
        </p:nvSpPr>
        <p:spPr>
          <a:xfrm>
            <a:off x="7661610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Current </a:t>
            </a:r>
            <a:r>
              <a:rPr lang="en-US" sz="2800" dirty="0" err="1" smtClean="0"/>
              <a:t>CCNx</a:t>
            </a:r>
            <a:r>
              <a:rPr lang="en-US" sz="2800" dirty="0" smtClean="0"/>
              <a:t> code does not currently limit the PIT size, or the # of Pending interests for any interface 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ownstream </a:t>
            </a:r>
            <a:r>
              <a:rPr lang="en-US" sz="2400" dirty="0" smtClean="0"/>
              <a:t>can send more interests than physically possible to satisfy.</a:t>
            </a:r>
          </a:p>
          <a:p>
            <a:pPr lvl="1"/>
            <a:endParaRPr lang="en-US" sz="1100" dirty="0" smtClean="0"/>
          </a:p>
          <a:p>
            <a:pPr lvl="1"/>
            <a:endParaRPr lang="en-US" sz="2400" dirty="0" smtClean="0"/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NDN architecture </a:t>
            </a:r>
            <a:r>
              <a:rPr lang="en-US" sz="2800" b="1" dirty="0" smtClean="0">
                <a:solidFill>
                  <a:schemeClr val="accent6"/>
                </a:solidFill>
              </a:rPr>
              <a:t>provides</a:t>
            </a:r>
            <a:endParaRPr lang="en-US" sz="2800" b="1" dirty="0" smtClean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opportunities to set limits</a:t>
            </a:r>
          </a:p>
          <a:p>
            <a:endParaRPr lang="en-US" sz="3200" dirty="0" smtClean="0"/>
          </a:p>
          <a:p>
            <a:r>
              <a:rPr lang="en-US" sz="2800" dirty="0" smtClean="0"/>
              <a:t>NDN has balanced flow between Interests &amp; Data</a:t>
            </a:r>
          </a:p>
          <a:p>
            <a:pPr lvl="1"/>
            <a:r>
              <a:rPr lang="en-US" sz="2400" dirty="0"/>
              <a:t>n</a:t>
            </a:r>
            <a:r>
              <a:rPr lang="en-US" sz="2400" dirty="0" smtClean="0"/>
              <a:t>umber </a:t>
            </a:r>
            <a:r>
              <a:rPr lang="en-US" sz="2400" dirty="0" smtClean="0"/>
              <a:t>of Interests defines upper limit on Data packets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 number of pending Interests to fully utilize a link with </a:t>
            </a:r>
            <a:r>
              <a:rPr lang="en-US" sz="2800" dirty="0" smtClean="0"/>
              <a:t>Data </a:t>
            </a:r>
            <a:r>
              <a:rPr lang="en-US" sz="2800" dirty="0" smtClean="0"/>
              <a:t>packets is: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407" name="Content Placeholder 3406"/>
          <p:cNvSpPr>
            <a:spLocks noGrp="1"/>
          </p:cNvSpPr>
          <p:nvPr>
            <p:ph sz="half" idx="17"/>
          </p:nvPr>
        </p:nvSpPr>
        <p:spPr>
          <a:xfrm>
            <a:off x="29226" y="228842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Interest processing algorithm</a:t>
            </a:r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f </a:t>
            </a:r>
            <a:r>
              <a:rPr lang="en-US" sz="2400" dirty="0" smtClean="0"/>
              <a:t>(per-prefix/per-face) pending Interest limit is not reached</a:t>
            </a:r>
          </a:p>
          <a:p>
            <a:pPr lvl="2"/>
            <a:r>
              <a:rPr lang="en-US" sz="2000" dirty="0" smtClean="0"/>
              <a:t>accept Interest and create PIT entry</a:t>
            </a:r>
          </a:p>
          <a:p>
            <a:pPr lvl="2"/>
            <a:endParaRPr lang="en-US" dirty="0" smtClean="0"/>
          </a:p>
          <a:p>
            <a:pPr lvl="1"/>
            <a:r>
              <a:rPr lang="en-US" sz="2400" dirty="0"/>
              <a:t>i</a:t>
            </a:r>
            <a:r>
              <a:rPr lang="en-US" sz="2400" dirty="0" smtClean="0"/>
              <a:t>f </a:t>
            </a:r>
            <a:r>
              <a:rPr lang="en-US" sz="2400" dirty="0" smtClean="0"/>
              <a:t>limit is reached</a:t>
            </a:r>
          </a:p>
          <a:p>
            <a:pPr lvl="2"/>
            <a:r>
              <a:rPr lang="en-US" sz="2000" dirty="0">
                <a:solidFill>
                  <a:srgbClr val="373737"/>
                </a:solidFill>
              </a:rPr>
              <a:t>“buffer” Interest in per-outgoing face/prefix queue (within per-incoming face sub-queue)</a:t>
            </a:r>
          </a:p>
          <a:p>
            <a:pPr lvl="2"/>
            <a:r>
              <a:rPr lang="en-US" sz="2000" dirty="0">
                <a:solidFill>
                  <a:srgbClr val="373737"/>
                </a:solidFill>
              </a:rPr>
              <a:t>set weight for per-incoming face sub-queue proportional to observed interest satisfaction </a:t>
            </a:r>
            <a:r>
              <a:rPr lang="en-US" sz="2000" dirty="0" smtClean="0">
                <a:solidFill>
                  <a:srgbClr val="373737"/>
                </a:solidFill>
              </a:rPr>
              <a:t>ratio</a:t>
            </a:r>
          </a:p>
          <a:p>
            <a:pPr lvl="2"/>
            <a:endParaRPr lang="en-US" dirty="0">
              <a:solidFill>
                <a:srgbClr val="373737"/>
              </a:solidFill>
            </a:endParaRPr>
          </a:p>
          <a:p>
            <a:pPr lvl="1"/>
            <a:r>
              <a:rPr lang="en-US" sz="2400" dirty="0" smtClean="0"/>
              <a:t>when new PIT slot becomes available</a:t>
            </a:r>
          </a:p>
          <a:p>
            <a:pPr lvl="2"/>
            <a:r>
              <a:rPr lang="en-US" sz="2000" dirty="0"/>
              <a:t>accept and create PIT entry for an Interest from queues based on </a:t>
            </a:r>
            <a:r>
              <a:rPr lang="en-US" sz="2000" dirty="0">
                <a:solidFill>
                  <a:srgbClr val="373737"/>
                </a:solidFill>
              </a:rPr>
              <a:t>weighted round robin sampling</a:t>
            </a:r>
          </a:p>
          <a:p>
            <a:endParaRPr lang="en-US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Performance: </a:t>
            </a:r>
            <a:r>
              <a:rPr lang="en-US" sz="2800" b="1" dirty="0" smtClean="0">
                <a:solidFill>
                  <a:srgbClr val="660066"/>
                </a:solidFill>
              </a:rPr>
              <a:t>subpar</a:t>
            </a:r>
            <a:endParaRPr lang="en-US" sz="3200" b="1" dirty="0" smtClean="0">
              <a:solidFill>
                <a:srgbClr val="660066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more fair </a:t>
            </a:r>
            <a:r>
              <a:rPr lang="en-US" sz="2400" dirty="0" smtClean="0">
                <a:solidFill>
                  <a:schemeClr val="tx1"/>
                </a:solidFill>
              </a:rPr>
              <a:t>sharing </a:t>
            </a:r>
            <a:r>
              <a:rPr lang="en-US" sz="2400" dirty="0" smtClean="0">
                <a:solidFill>
                  <a:schemeClr val="tx1"/>
                </a:solidFill>
              </a:rPr>
              <a:t>of resources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n</a:t>
            </a:r>
            <a:r>
              <a:rPr lang="en-US" sz="2400" dirty="0" smtClean="0">
                <a:solidFill>
                  <a:schemeClr val="tx1"/>
                </a:solidFill>
              </a:rPr>
              <a:t>ot </a:t>
            </a:r>
            <a:r>
              <a:rPr lang="en-US" sz="2400" dirty="0" smtClean="0">
                <a:solidFill>
                  <a:schemeClr val="tx1"/>
                </a:solidFill>
              </a:rPr>
              <a:t>effective at differentiating bad and good traffic (no-cache scenario)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dirty="0" smtClean="0">
                <a:solidFill>
                  <a:schemeClr val="tx1"/>
                </a:solidFill>
              </a:rPr>
              <a:t>etting </a:t>
            </a:r>
            <a:r>
              <a:rPr lang="en-US" sz="2400" dirty="0" smtClean="0">
                <a:solidFill>
                  <a:schemeClr val="tx1"/>
                </a:solidFill>
              </a:rPr>
              <a:t>queue sizes and lifetime can get tricky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dirty="0" smtClean="0">
                <a:solidFill>
                  <a:schemeClr val="tx1"/>
                </a:solidFill>
              </a:rPr>
              <a:t>ill </a:t>
            </a:r>
            <a:r>
              <a:rPr lang="en-US" sz="2400" dirty="0" smtClean="0">
                <a:solidFill>
                  <a:schemeClr val="tx1"/>
                </a:solidFill>
              </a:rPr>
              <a:t>most likely improve if supplemented with NACKS (under investigation)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411" name="Content Placeholder 3410"/>
          <p:cNvSpPr>
            <a:spLocks noGrp="1"/>
          </p:cNvSpPr>
          <p:nvPr>
            <p:ph sz="half" idx="21"/>
          </p:nvPr>
        </p:nvSpPr>
        <p:spPr>
          <a:xfrm>
            <a:off x="37087" y="328664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Incorporate “active” PIT management</a:t>
            </a:r>
          </a:p>
          <a:p>
            <a:pPr lvl="1"/>
            <a:r>
              <a:rPr lang="en-US" sz="2400" dirty="0" smtClean="0"/>
              <a:t>Limit # of pending Interests per incoming face</a:t>
            </a:r>
          </a:p>
          <a:p>
            <a:pPr lvl="2"/>
            <a:r>
              <a:rPr lang="en-US" sz="2000" dirty="0"/>
              <a:t>p</a:t>
            </a:r>
            <a:r>
              <a:rPr lang="en-US" sz="2000" dirty="0" smtClean="0"/>
              <a:t>eriodically </a:t>
            </a:r>
            <a:r>
              <a:rPr lang="en-US" sz="2000" dirty="0" smtClean="0"/>
              <a:t>for every FIB prefix </a:t>
            </a:r>
            <a:r>
              <a:rPr lang="en-US" sz="2000" dirty="0" smtClean="0">
                <a:solidFill>
                  <a:srgbClr val="373737"/>
                </a:solidFill>
              </a:rPr>
              <a:t>for all faces announce limit for # of pending Interests proportional to the satisfaction ratio</a:t>
            </a: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Do not over-limit</a:t>
            </a:r>
          </a:p>
          <a:p>
            <a:pPr lvl="2"/>
            <a:r>
              <a:rPr lang="en-US" sz="2000" dirty="0">
                <a:solidFill>
                  <a:srgbClr val="373737"/>
                </a:solidFill>
              </a:rPr>
              <a:t>t</a:t>
            </a:r>
            <a:r>
              <a:rPr lang="en-US" sz="2000" dirty="0" smtClean="0">
                <a:solidFill>
                  <a:srgbClr val="373737"/>
                </a:solidFill>
              </a:rPr>
              <a:t>he </a:t>
            </a:r>
            <a:r>
              <a:rPr lang="en-US" sz="2000" dirty="0" smtClean="0">
                <a:solidFill>
                  <a:srgbClr val="373737"/>
                </a:solidFill>
              </a:rPr>
              <a:t>sum of all announced limits is at least equal to the sum of output limits</a:t>
            </a:r>
          </a:p>
          <a:p>
            <a:pPr lvl="2"/>
            <a:endParaRPr lang="en-US" sz="2000" dirty="0">
              <a:solidFill>
                <a:srgbClr val="373737"/>
              </a:solidFill>
            </a:endParaRP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pPr lvl="2"/>
            <a:endParaRPr lang="en-US" sz="2000" dirty="0">
              <a:solidFill>
                <a:srgbClr val="373737"/>
              </a:solidFill>
            </a:endParaRP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r>
              <a:rPr lang="en-US" sz="2600" dirty="0" smtClean="0">
                <a:solidFill>
                  <a:srgbClr val="373737"/>
                </a:solidFill>
              </a:rPr>
              <a:t>Performance: </a:t>
            </a:r>
            <a:r>
              <a:rPr lang="en-US" sz="2600" b="1" dirty="0" smtClean="0">
                <a:solidFill>
                  <a:schemeClr val="accent6"/>
                </a:solidFill>
              </a:rPr>
              <a:t>effective </a:t>
            </a:r>
            <a:r>
              <a:rPr lang="en-US" sz="2600" b="1" dirty="0">
                <a:solidFill>
                  <a:schemeClr val="accent6"/>
                </a:solidFill>
              </a:rPr>
              <a:t>on all tested topologies</a:t>
            </a:r>
            <a:endParaRPr lang="en-US" sz="2600" b="1" dirty="0" smtClean="0">
              <a:solidFill>
                <a:schemeClr val="accent6"/>
              </a:solidFill>
            </a:endParaRP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Does not require much parameter tweaking</a:t>
            </a:r>
          </a:p>
          <a:p>
            <a:pPr lvl="1"/>
            <a:endParaRPr lang="en-US" sz="2400" dirty="0">
              <a:solidFill>
                <a:srgbClr val="373737"/>
              </a:solidFill>
            </a:endParaRP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Response time depends on several parameters</a:t>
            </a:r>
          </a:p>
          <a:p>
            <a:pPr lvl="2"/>
            <a:r>
              <a:rPr lang="en-US" sz="2000" dirty="0" smtClean="0">
                <a:solidFill>
                  <a:srgbClr val="373737"/>
                </a:solidFill>
              </a:rPr>
              <a:t>limit announce period</a:t>
            </a:r>
          </a:p>
          <a:p>
            <a:pPr lvl="2"/>
            <a:r>
              <a:rPr lang="en-US" sz="2000" dirty="0" smtClean="0">
                <a:solidFill>
                  <a:srgbClr val="373737"/>
                </a:solidFill>
              </a:rPr>
              <a:t>statistics averaging and time-decaying factors</a:t>
            </a:r>
          </a:p>
          <a:p>
            <a:pPr lvl="1"/>
            <a:endParaRPr lang="en-US" sz="2200" dirty="0">
              <a:solidFill>
                <a:srgbClr val="373737"/>
              </a:solidFill>
            </a:endParaRPr>
          </a:p>
          <a:p>
            <a:pPr lvl="1"/>
            <a:r>
              <a:rPr lang="en-US" sz="2200" dirty="0">
                <a:solidFill>
                  <a:srgbClr val="373737"/>
                </a:solidFill>
              </a:rPr>
              <a:t>O</a:t>
            </a:r>
            <a:r>
              <a:rPr lang="en-US" sz="2200" dirty="0" smtClean="0">
                <a:solidFill>
                  <a:srgbClr val="373737"/>
                </a:solidFill>
              </a:rPr>
              <a:t>ptimization possible to reduce control overhead</a:t>
            </a:r>
          </a:p>
          <a:p>
            <a:pPr lvl="2"/>
            <a:r>
              <a:rPr lang="en-US" dirty="0" smtClean="0">
                <a:solidFill>
                  <a:srgbClr val="373737"/>
                </a:solidFill>
              </a:rPr>
              <a:t>announce only when limits change</a:t>
            </a:r>
          </a:p>
          <a:p>
            <a:pPr lvl="1"/>
            <a:endParaRPr lang="en-US" sz="2200" dirty="0" smtClean="0">
              <a:solidFill>
                <a:srgbClr val="373737"/>
              </a:solidFill>
            </a:endParaRPr>
          </a:p>
          <a:p>
            <a:endParaRPr lang="en-US" dirty="0"/>
          </a:p>
        </p:txBody>
      </p:sp>
      <p:pic>
        <p:nvPicPr>
          <p:cNvPr id="3450" name="Content Placeholder 3449"/>
          <p:cNvPicPr>
            <a:picLocks noGrp="1" noChangeAspect="1"/>
          </p:cNvPicPr>
          <p:nvPr>
            <p:ph sz="half" idx="24"/>
          </p:nvPr>
        </p:nvPicPr>
        <p:blipFill>
          <a:blip r:embed="rId4"/>
          <a:srcRect t="-13558" b="-13558"/>
          <a:stretch>
            <a:fillRect/>
          </a:stretch>
        </p:blipFill>
        <p:spPr>
          <a:xfrm>
            <a:off x="7428487" y="32908081"/>
            <a:ext cx="7328119" cy="8839200"/>
          </a:xfrm>
        </p:spPr>
      </p:pic>
      <p:sp>
        <p:nvSpPr>
          <p:cNvPr id="3248" name="Text Placeholder 3247"/>
          <p:cNvSpPr>
            <a:spLocks noGrp="1"/>
          </p:cNvSpPr>
          <p:nvPr>
            <p:ph type="body" sz="quarter" idx="25"/>
          </p:nvPr>
        </p:nvSpPr>
        <p:spPr>
          <a:xfrm>
            <a:off x="9575006" y="2005499"/>
            <a:ext cx="10134599" cy="533400"/>
          </a:xfrm>
        </p:spPr>
        <p:txBody>
          <a:bodyPr/>
          <a:lstStyle/>
          <a:p>
            <a:r>
              <a:rPr lang="en-US" dirty="0" smtClean="0"/>
              <a:t>Two major threats</a:t>
            </a:r>
            <a:endParaRPr lang="en-US" dirty="0"/>
          </a:p>
        </p:txBody>
      </p:sp>
      <p:sp>
        <p:nvSpPr>
          <p:cNvPr id="3278" name="Text Placeholder 3277"/>
          <p:cNvSpPr>
            <a:spLocks noGrp="1"/>
          </p:cNvSpPr>
          <p:nvPr>
            <p:ph type="body" sz="quarter" idx="26"/>
          </p:nvPr>
        </p:nvSpPr>
        <p:spPr>
          <a:xfrm>
            <a:off x="457993" y="2005499"/>
            <a:ext cx="7364413" cy="5334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336" name="Text Placeholder 3335"/>
          <p:cNvSpPr>
            <a:spLocks noGrp="1"/>
          </p:cNvSpPr>
          <p:nvPr>
            <p:ph type="body" sz="quarter" idx="27"/>
          </p:nvPr>
        </p:nvSpPr>
        <p:spPr>
          <a:xfrm>
            <a:off x="21843206" y="2005499"/>
            <a:ext cx="7364413" cy="533400"/>
          </a:xfrm>
        </p:spPr>
        <p:txBody>
          <a:bodyPr/>
          <a:lstStyle/>
          <a:p>
            <a:r>
              <a:rPr lang="en-US" dirty="0" smtClean="0"/>
              <a:t>Interest flooding attacks</a:t>
            </a:r>
            <a:endParaRPr lang="en-US" dirty="0"/>
          </a:p>
        </p:txBody>
      </p:sp>
      <p:sp>
        <p:nvSpPr>
          <p:cNvPr id="3416" name="Text Placeholder 3415"/>
          <p:cNvSpPr>
            <a:spLocks noGrp="1"/>
          </p:cNvSpPr>
          <p:nvPr>
            <p:ph type="body" sz="quarter" idx="29"/>
          </p:nvPr>
        </p:nvSpPr>
        <p:spPr>
          <a:xfrm>
            <a:off x="7501741" y="12063899"/>
            <a:ext cx="7364413" cy="533400"/>
          </a:xfrm>
        </p:spPr>
        <p:txBody>
          <a:bodyPr/>
          <a:lstStyle/>
          <a:p>
            <a:r>
              <a:rPr lang="en-US" dirty="0" smtClean="0"/>
              <a:t>Physical (bandwidth) limits</a:t>
            </a:r>
          </a:p>
          <a:p>
            <a:endParaRPr lang="en-US" dirty="0"/>
          </a:p>
        </p:txBody>
      </p:sp>
      <p:sp>
        <p:nvSpPr>
          <p:cNvPr id="3417" name="Text Placeholder 3416"/>
          <p:cNvSpPr>
            <a:spLocks noGrp="1"/>
          </p:cNvSpPr>
          <p:nvPr>
            <p:ph type="body" sz="quarter" idx="30"/>
          </p:nvPr>
        </p:nvSpPr>
        <p:spPr>
          <a:xfrm>
            <a:off x="-15865" y="12063899"/>
            <a:ext cx="7364413" cy="533400"/>
          </a:xfrm>
        </p:spPr>
        <p:txBody>
          <a:bodyPr/>
          <a:lstStyle/>
          <a:p>
            <a:r>
              <a:rPr lang="en-US" dirty="0" smtClean="0"/>
              <a:t>Exploring the solution space</a:t>
            </a:r>
          </a:p>
          <a:p>
            <a:endParaRPr lang="en-US" dirty="0"/>
          </a:p>
        </p:txBody>
      </p:sp>
      <p:sp>
        <p:nvSpPr>
          <p:cNvPr id="3418" name="Text Placeholder 3417"/>
          <p:cNvSpPr>
            <a:spLocks noGrp="1"/>
          </p:cNvSpPr>
          <p:nvPr>
            <p:ph type="body" sz="quarter" idx="31"/>
          </p:nvPr>
        </p:nvSpPr>
        <p:spPr>
          <a:xfrm>
            <a:off x="15121741" y="12063899"/>
            <a:ext cx="7364413" cy="533400"/>
          </a:xfrm>
        </p:spPr>
        <p:txBody>
          <a:bodyPr/>
          <a:lstStyle/>
          <a:p>
            <a:r>
              <a:rPr lang="en-US" dirty="0" smtClean="0"/>
              <a:t>The limit alone is not sufficient</a:t>
            </a:r>
          </a:p>
          <a:p>
            <a:endParaRPr lang="en-US" dirty="0"/>
          </a:p>
        </p:txBody>
      </p:sp>
      <p:sp>
        <p:nvSpPr>
          <p:cNvPr id="3419" name="Text Placeholder 3418"/>
          <p:cNvSpPr>
            <a:spLocks noGrp="1"/>
          </p:cNvSpPr>
          <p:nvPr>
            <p:ph type="body" sz="quarter" idx="32"/>
          </p:nvPr>
        </p:nvSpPr>
        <p:spPr>
          <a:xfrm>
            <a:off x="22742535" y="12063899"/>
            <a:ext cx="7364413" cy="533400"/>
          </a:xfrm>
        </p:spPr>
        <p:txBody>
          <a:bodyPr/>
          <a:lstStyle/>
          <a:p>
            <a:r>
              <a:rPr lang="en-US" dirty="0" smtClean="0"/>
              <a:t>Utilizing the state information</a:t>
            </a:r>
          </a:p>
          <a:p>
            <a:endParaRPr lang="en-US" dirty="0"/>
          </a:p>
        </p:txBody>
      </p:sp>
      <p:sp>
        <p:nvSpPr>
          <p:cNvPr id="3421" name="Text Placeholder 3420"/>
          <p:cNvSpPr>
            <a:spLocks noGrp="1"/>
          </p:cNvSpPr>
          <p:nvPr>
            <p:ph type="body" sz="quarter" idx="34"/>
          </p:nvPr>
        </p:nvSpPr>
        <p:spPr>
          <a:xfrm>
            <a:off x="76993" y="22122299"/>
            <a:ext cx="14832013" cy="533400"/>
          </a:xfrm>
        </p:spPr>
        <p:txBody>
          <a:bodyPr/>
          <a:lstStyle/>
          <a:p>
            <a:r>
              <a:rPr lang="en-US" dirty="0" smtClean="0"/>
              <a:t>Weighted round-robin on Interest queues</a:t>
            </a:r>
            <a:endParaRPr lang="en-US" dirty="0"/>
          </a:p>
        </p:txBody>
      </p:sp>
      <p:sp>
        <p:nvSpPr>
          <p:cNvPr id="3422" name="Text Placeholder 3421"/>
          <p:cNvSpPr>
            <a:spLocks noGrp="1"/>
          </p:cNvSpPr>
          <p:nvPr>
            <p:ph type="body" sz="quarter" idx="35"/>
          </p:nvPr>
        </p:nvSpPr>
        <p:spPr>
          <a:xfrm>
            <a:off x="15137606" y="22122299"/>
            <a:ext cx="15137607" cy="533400"/>
          </a:xfrm>
        </p:spPr>
        <p:txBody>
          <a:bodyPr/>
          <a:lstStyle/>
          <a:p>
            <a:r>
              <a:rPr lang="en-US" dirty="0" smtClean="0"/>
              <a:t>Probabilistic Interest acceptance</a:t>
            </a:r>
            <a:endParaRPr lang="en-US" dirty="0"/>
          </a:p>
        </p:txBody>
      </p:sp>
      <p:sp>
        <p:nvSpPr>
          <p:cNvPr id="3425" name="Text Placeholder 3424"/>
          <p:cNvSpPr>
            <a:spLocks noGrp="1"/>
          </p:cNvSpPr>
          <p:nvPr>
            <p:ph type="body" sz="quarter" idx="38"/>
          </p:nvPr>
        </p:nvSpPr>
        <p:spPr>
          <a:xfrm>
            <a:off x="-13540" y="32104499"/>
            <a:ext cx="15074946" cy="533400"/>
          </a:xfrm>
        </p:spPr>
        <p:txBody>
          <a:bodyPr/>
          <a:lstStyle/>
          <a:p>
            <a:r>
              <a:rPr lang="en-US" dirty="0" smtClean="0"/>
              <a:t>Dynamic Interest limit adjustments</a:t>
            </a:r>
            <a:endParaRPr lang="en-US" dirty="0"/>
          </a:p>
        </p:txBody>
      </p:sp>
      <p:sp>
        <p:nvSpPr>
          <p:cNvPr id="3429" name="Folded Corner 3428"/>
          <p:cNvSpPr/>
          <p:nvPr/>
        </p:nvSpPr>
        <p:spPr bwMode="auto">
          <a:xfrm>
            <a:off x="9533380" y="6577499"/>
            <a:ext cx="10176226" cy="4800600"/>
          </a:xfrm>
          <a:prstGeom prst="foldedCorner">
            <a:avLst/>
          </a:prstGeom>
          <a:solidFill>
            <a:srgbClr val="7D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402" name="Content Placeholder 3401"/>
          <p:cNvSpPr>
            <a:spLocks noGrp="1"/>
          </p:cNvSpPr>
          <p:nvPr>
            <p:ph sz="half" idx="12"/>
          </p:nvPr>
        </p:nvSpPr>
        <p:spPr>
          <a:xfrm>
            <a:off x="9575006" y="2767499"/>
            <a:ext cx="10515600" cy="8915400"/>
          </a:xfrm>
        </p:spPr>
        <p:txBody>
          <a:bodyPr/>
          <a:lstStyle/>
          <a:p>
            <a:r>
              <a:rPr lang="en-US" sz="3200" dirty="0" smtClean="0"/>
              <a:t>Content Poisoning:</a:t>
            </a:r>
          </a:p>
          <a:p>
            <a:pPr lvl="1"/>
            <a:r>
              <a:rPr lang="en-US" sz="2800" dirty="0" smtClean="0"/>
              <a:t>Adversary introduces junk or fraudulent content </a:t>
            </a:r>
          </a:p>
          <a:p>
            <a:pPr lvl="2"/>
            <a:r>
              <a:rPr lang="en-US" sz="2400" dirty="0"/>
              <a:t>p</a:t>
            </a:r>
            <a:r>
              <a:rPr lang="en-US" sz="2400" dirty="0" smtClean="0"/>
              <a:t>ollutes </a:t>
            </a:r>
            <a:r>
              <a:rPr lang="en-US" sz="2400" dirty="0" smtClean="0"/>
              <a:t>router caches and consumes bandwidth</a:t>
            </a:r>
          </a:p>
          <a:p>
            <a:pPr lvl="2"/>
            <a:r>
              <a:rPr lang="en-US" sz="2400" dirty="0"/>
              <a:t>i</a:t>
            </a:r>
            <a:r>
              <a:rPr lang="en-US" sz="2400" dirty="0" smtClean="0"/>
              <a:t>nvalid </a:t>
            </a:r>
            <a:r>
              <a:rPr lang="en-US" sz="2400" dirty="0" smtClean="0"/>
              <a:t>signatures or valid signatures by invalid producers</a:t>
            </a:r>
          </a:p>
          <a:p>
            <a:pPr lvl="2"/>
            <a:endParaRPr lang="en-US" sz="2400" dirty="0" smtClean="0"/>
          </a:p>
          <a:p>
            <a:pPr lvl="1"/>
            <a:r>
              <a:rPr lang="en-US" sz="2800" dirty="0" smtClean="0"/>
              <a:t>Not easy to implement: cannot unilaterally push content </a:t>
            </a:r>
          </a:p>
          <a:p>
            <a:pPr lvl="2"/>
            <a:r>
              <a:rPr lang="en-US" sz="2400" dirty="0" smtClean="0"/>
              <a:t>there will likely be trust mechanisms to register namespaces, etc.</a:t>
            </a:r>
          </a:p>
          <a:p>
            <a:pPr lvl="2"/>
            <a:endParaRPr lang="en-US" sz="2400" dirty="0" smtClean="0"/>
          </a:p>
          <a:p>
            <a:r>
              <a:rPr lang="en-US" sz="3200" dirty="0" smtClean="0">
                <a:solidFill>
                  <a:srgbClr val="800000"/>
                </a:solidFill>
              </a:rPr>
              <a:t>Interest flooding:</a:t>
            </a:r>
          </a:p>
          <a:p>
            <a:pPr lvl="1"/>
            <a:r>
              <a:rPr lang="en-US" sz="2800" dirty="0" smtClean="0">
                <a:solidFill>
                  <a:srgbClr val="800000"/>
                </a:solidFill>
              </a:rPr>
              <a:t>Adversary injects a large number of spurious interests</a:t>
            </a:r>
          </a:p>
          <a:p>
            <a:pPr lvl="2"/>
            <a:r>
              <a:rPr lang="en-US" sz="2400" dirty="0">
                <a:solidFill>
                  <a:srgbClr val="800000"/>
                </a:solidFill>
              </a:rPr>
              <a:t>n</a:t>
            </a:r>
            <a:r>
              <a:rPr lang="en-US" sz="2400" dirty="0" smtClean="0">
                <a:solidFill>
                  <a:srgbClr val="800000"/>
                </a:solidFill>
              </a:rPr>
              <a:t>on</a:t>
            </a:r>
            <a:r>
              <a:rPr lang="en-US" sz="2400" dirty="0" smtClean="0">
                <a:solidFill>
                  <a:srgbClr val="800000"/>
                </a:solidFill>
              </a:rPr>
              <a:t>-</a:t>
            </a:r>
            <a:r>
              <a:rPr lang="en-US" sz="2400" dirty="0" err="1" smtClean="0">
                <a:solidFill>
                  <a:srgbClr val="800000"/>
                </a:solidFill>
              </a:rPr>
              <a:t>sensical</a:t>
            </a:r>
            <a:r>
              <a:rPr lang="en-US" sz="2400" dirty="0" smtClean="0">
                <a:solidFill>
                  <a:srgbClr val="800000"/>
                </a:solidFill>
              </a:rPr>
              <a:t> distinct interests: not collapsible by routers</a:t>
            </a:r>
          </a:p>
          <a:p>
            <a:pPr lvl="2"/>
            <a:r>
              <a:rPr lang="en-US" sz="2400" dirty="0">
                <a:solidFill>
                  <a:srgbClr val="800000"/>
                </a:solidFill>
              </a:rPr>
              <a:t>c</a:t>
            </a:r>
            <a:r>
              <a:rPr lang="en-US" sz="2400" dirty="0" smtClean="0">
                <a:solidFill>
                  <a:srgbClr val="800000"/>
                </a:solidFill>
              </a:rPr>
              <a:t>onsumes </a:t>
            </a:r>
            <a:r>
              <a:rPr lang="en-US" sz="2400" dirty="0" smtClean="0">
                <a:solidFill>
                  <a:srgbClr val="800000"/>
                </a:solidFill>
              </a:rPr>
              <a:t>PIT state in intervening routers as well as bandwidth</a:t>
            </a:r>
          </a:p>
          <a:p>
            <a:pPr lvl="2"/>
            <a:r>
              <a:rPr lang="en-US" sz="2400" dirty="0">
                <a:solidFill>
                  <a:srgbClr val="800000"/>
                </a:solidFill>
              </a:rPr>
              <a:t>l</a:t>
            </a:r>
            <a:r>
              <a:rPr lang="en-US" sz="2400" dirty="0" smtClean="0">
                <a:solidFill>
                  <a:srgbClr val="800000"/>
                </a:solidFill>
              </a:rPr>
              <a:t>egitimate NDN </a:t>
            </a:r>
            <a:r>
              <a:rPr lang="en-US" sz="2400" dirty="0" smtClean="0">
                <a:solidFill>
                  <a:srgbClr val="800000"/>
                </a:solidFill>
              </a:rPr>
              <a:t>traffic suffers…</a:t>
            </a:r>
          </a:p>
          <a:p>
            <a:pPr lvl="2"/>
            <a:endParaRPr lang="en-US" sz="2400" dirty="0" smtClean="0">
              <a:solidFill>
                <a:srgbClr val="800000"/>
              </a:solidFill>
            </a:endParaRPr>
          </a:p>
          <a:p>
            <a:pPr lvl="1"/>
            <a:r>
              <a:rPr lang="en-US" sz="2800" dirty="0" smtClean="0">
                <a:solidFill>
                  <a:srgbClr val="800000"/>
                </a:solidFill>
              </a:rPr>
              <a:t>Easy to implement</a:t>
            </a:r>
          </a:p>
          <a:p>
            <a:pPr lvl="1"/>
            <a:endParaRPr lang="en-US" sz="2800" dirty="0" smtClean="0">
              <a:solidFill>
                <a:srgbClr val="800000"/>
              </a:solidFill>
            </a:endParaRPr>
          </a:p>
          <a:p>
            <a:pPr lvl="1"/>
            <a:r>
              <a:rPr lang="en-US" sz="2800" dirty="0" smtClean="0">
                <a:solidFill>
                  <a:srgbClr val="800000"/>
                </a:solidFill>
              </a:rPr>
              <a:t>Current </a:t>
            </a:r>
            <a:r>
              <a:rPr lang="en-US" sz="2800" dirty="0" err="1" smtClean="0">
                <a:solidFill>
                  <a:srgbClr val="800000"/>
                </a:solidFill>
              </a:rPr>
              <a:t>CCNx</a:t>
            </a:r>
            <a:r>
              <a:rPr lang="en-US" sz="2800" dirty="0" smtClean="0">
                <a:solidFill>
                  <a:srgbClr val="800000"/>
                </a:solidFill>
              </a:rPr>
              <a:t> has no countermeasures</a:t>
            </a:r>
          </a:p>
        </p:txBody>
      </p:sp>
      <p:sp>
        <p:nvSpPr>
          <p:cNvPr id="3430" name="TextBox 3429"/>
          <p:cNvSpPr txBox="1"/>
          <p:nvPr/>
        </p:nvSpPr>
        <p:spPr>
          <a:xfrm>
            <a:off x="15823406" y="10886281"/>
            <a:ext cx="3124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/>
                <a:cs typeface="Arial"/>
              </a:rPr>
              <a:t>Current primary focus</a:t>
            </a:r>
            <a:endParaRPr lang="en-US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403" name="Content Placeholder 3402"/>
          <p:cNvSpPr>
            <a:spLocks noGrp="1"/>
          </p:cNvSpPr>
          <p:nvPr>
            <p:ph sz="half" idx="13"/>
          </p:nvPr>
        </p:nvSpPr>
        <p:spPr>
          <a:xfrm>
            <a:off x="24941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Simulation-based small experimentations</a:t>
            </a:r>
          </a:p>
          <a:p>
            <a:pPr lvl="1"/>
            <a:r>
              <a:rPr lang="en-US" sz="2400" dirty="0" err="1" smtClean="0"/>
              <a:t>ndnSIM</a:t>
            </a:r>
            <a:r>
              <a:rPr lang="en-US" sz="2400" dirty="0" smtClean="0"/>
              <a:t> modular NDN simulator</a:t>
            </a:r>
          </a:p>
          <a:p>
            <a:pPr lvl="2">
              <a:buSzPct val="50000"/>
            </a:pPr>
            <a:r>
              <a:rPr lang="en-US" sz="2000" b="1" dirty="0" smtClean="0">
                <a:solidFill>
                  <a:schemeClr val="tx1"/>
                </a:solidFill>
              </a:rPr>
              <a:t>http://</a:t>
            </a:r>
            <a:r>
              <a:rPr lang="en-US" sz="2000" b="1" dirty="0" err="1" smtClean="0">
                <a:solidFill>
                  <a:schemeClr val="tx1"/>
                </a:solidFill>
              </a:rPr>
              <a:t>ndnsim.net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400" dirty="0" smtClean="0"/>
              <a:t>different </a:t>
            </a:r>
            <a:r>
              <a:rPr lang="en-US" sz="2400" dirty="0" smtClean="0"/>
              <a:t>scale topologies</a:t>
            </a:r>
          </a:p>
          <a:p>
            <a:pPr lvl="2">
              <a:buSzPct val="50000"/>
            </a:pPr>
            <a:r>
              <a:rPr lang="en-US" sz="2000" dirty="0" smtClean="0"/>
              <a:t>binary trees (3, 31, 127 nodes)</a:t>
            </a:r>
          </a:p>
          <a:p>
            <a:pPr lvl="2">
              <a:buSzPct val="50000"/>
            </a:pPr>
            <a:r>
              <a:rPr lang="en-US" sz="2000" dirty="0" smtClean="0"/>
              <a:t>10Mbps links</a:t>
            </a:r>
          </a:p>
          <a:p>
            <a:pPr lvl="2">
              <a:buSzPct val="50000"/>
            </a:pPr>
            <a:r>
              <a:rPr lang="en-US" sz="2000" dirty="0" smtClean="0"/>
              <a:t>propagation delays randomized from range 1-10ms</a:t>
            </a:r>
          </a:p>
          <a:p>
            <a:pPr lvl="2">
              <a:buSzPct val="50000"/>
            </a:pPr>
            <a:r>
              <a:rPr lang="en-US" sz="2000" dirty="0"/>
              <a:t>n</a:t>
            </a:r>
            <a:r>
              <a:rPr lang="en-US" sz="2000" dirty="0" smtClean="0"/>
              <a:t>o </a:t>
            </a:r>
            <a:r>
              <a:rPr lang="en-US" sz="2000" dirty="0" smtClean="0"/>
              <a:t>caching (worst case scenario)</a:t>
            </a:r>
          </a:p>
          <a:p>
            <a:pPr lvl="1"/>
            <a:r>
              <a:rPr lang="en-US" sz="2400" dirty="0" smtClean="0"/>
              <a:t>simple </a:t>
            </a:r>
            <a:r>
              <a:rPr lang="en-US" sz="2400" dirty="0" smtClean="0"/>
              <a:t>attacker model </a:t>
            </a:r>
          </a:p>
          <a:p>
            <a:pPr lvl="2">
              <a:buSzPct val="50000"/>
            </a:pPr>
            <a:r>
              <a:rPr lang="en-US" sz="2000" dirty="0"/>
              <a:t>s</a:t>
            </a:r>
            <a:r>
              <a:rPr lang="en-US" sz="2000" dirty="0" smtClean="0"/>
              <a:t>ends </a:t>
            </a:r>
            <a:r>
              <a:rPr lang="en-US" sz="2000" dirty="0" smtClean="0"/>
              <a:t>targeted interests (common prefix) for non-existing content</a:t>
            </a:r>
          </a:p>
          <a:p>
            <a:pPr lvl="2">
              <a:buSzPct val="50000"/>
            </a:pPr>
            <a:r>
              <a:rPr lang="en-US" sz="2000" dirty="0" smtClean="0"/>
              <a:t>up </a:t>
            </a:r>
            <a:r>
              <a:rPr lang="en-US" sz="2000" dirty="0" smtClean="0"/>
              <a:t>to 25% attacker </a:t>
            </a:r>
            <a:r>
              <a:rPr lang="en-US" sz="2000" dirty="0" smtClean="0"/>
              <a:t>population</a:t>
            </a:r>
          </a:p>
          <a:p>
            <a:pPr lvl="2">
              <a:buSzPct val="50000"/>
            </a:pPr>
            <a:r>
              <a:rPr lang="en-US" sz="2000" dirty="0"/>
              <a:t>only client nodes can be </a:t>
            </a:r>
            <a:r>
              <a:rPr lang="en-US" sz="2000" dirty="0" smtClean="0"/>
              <a:t>malicious, routers are not compromised and fully cooperate</a:t>
            </a:r>
            <a:endParaRPr lang="en-US" sz="2000" dirty="0" smtClean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Emulation-based </a:t>
            </a:r>
            <a:r>
              <a:rPr lang="en-US" sz="2800" dirty="0" smtClean="0"/>
              <a:t>verification of the simulator	 on DETER </a:t>
            </a:r>
            <a:r>
              <a:rPr lang="en-US" sz="2800" dirty="0" err="1" smtClean="0"/>
              <a:t>testbed</a:t>
            </a:r>
            <a:endParaRPr lang="en-US" sz="2800" dirty="0" smtClean="0"/>
          </a:p>
          <a:p>
            <a:pPr lvl="1"/>
            <a:r>
              <a:rPr lang="en-US" sz="2400" dirty="0" smtClean="0"/>
              <a:t>small-scale topology (3-node binary tree)</a:t>
            </a:r>
          </a:p>
          <a:p>
            <a:pPr lvl="1"/>
            <a:endParaRPr lang="en-US" dirty="0" smtClean="0"/>
          </a:p>
          <a:p>
            <a:r>
              <a:rPr lang="en-US" sz="2800" dirty="0" smtClean="0"/>
              <a:t>Large </a:t>
            </a:r>
            <a:r>
              <a:rPr lang="en-US" sz="2800" dirty="0" smtClean="0"/>
              <a:t>scale simulations for promising mitigation techniques</a:t>
            </a:r>
          </a:p>
        </p:txBody>
      </p:sp>
      <p:graphicFrame>
        <p:nvGraphicFramePr>
          <p:cNvPr id="396" name="Object 3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16039"/>
              </p:ext>
            </p:extLst>
          </p:nvPr>
        </p:nvGraphicFramePr>
        <p:xfrm>
          <a:off x="7867650" y="20734338"/>
          <a:ext cx="68373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6" name="Equation" r:id="rId5" imgW="3454400" imgH="431800" progId="Equation.3">
                  <p:embed/>
                </p:oleObj>
              </mc:Choice>
              <mc:Fallback>
                <p:oleObj name="Equation" r:id="rId5" imgW="345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7650" y="20734338"/>
                        <a:ext cx="68373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8" name="TextBox 3437"/>
          <p:cNvSpPr txBox="1"/>
          <p:nvPr/>
        </p:nvSpPr>
        <p:spPr>
          <a:xfrm>
            <a:off x="-4272110" y="2004473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41" name="Content Placeholder 3440"/>
          <p:cNvSpPr>
            <a:spLocks noGrp="1"/>
          </p:cNvSpPr>
          <p:nvPr>
            <p:ph sz="half" idx="18"/>
          </p:nvPr>
        </p:nvSpPr>
        <p:spPr>
          <a:xfrm>
            <a:off x="15302564" y="228842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Interest processing algorithm</a:t>
            </a:r>
          </a:p>
          <a:p>
            <a:pPr lvl="1"/>
            <a:r>
              <a:rPr lang="en-US" sz="2400" dirty="0" smtClean="0"/>
              <a:t>“accept” if the outgoing face is utilized under a threshold 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/>
              <a:t>o</a:t>
            </a:r>
            <a:r>
              <a:rPr lang="en-US" sz="2400" dirty="0" smtClean="0"/>
              <a:t>therwise</a:t>
            </a:r>
            <a:r>
              <a:rPr lang="en-US" sz="2400" dirty="0" smtClean="0"/>
              <a:t>, accept with probability proportional to the satisfaction ratio on this face</a:t>
            </a:r>
          </a:p>
          <a:p>
            <a:pPr lvl="1"/>
            <a:endParaRPr lang="en-US" sz="2400" dirty="0" smtClean="0">
              <a:solidFill>
                <a:srgbClr val="373737"/>
              </a:solidFill>
            </a:endParaRP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ven </a:t>
            </a:r>
            <a:r>
              <a:rPr lang="en-US" sz="2400" dirty="0" smtClean="0"/>
              <a:t>if satisfaction ratio is 0: </a:t>
            </a:r>
            <a:r>
              <a:rPr lang="en-US" sz="2400" dirty="0" smtClean="0">
                <a:solidFill>
                  <a:srgbClr val="373737"/>
                </a:solidFill>
              </a:rPr>
              <a:t>“accept” with a low (“probe”) probability</a:t>
            </a:r>
          </a:p>
          <a:p>
            <a:pPr lvl="1"/>
            <a:endParaRPr lang="en-US" sz="3200" dirty="0" smtClean="0"/>
          </a:p>
          <a:p>
            <a:r>
              <a:rPr lang="en-US" sz="2800" dirty="0" smtClean="0"/>
              <a:t>All “accepted” Interests are still subject to (per-prefix/per-face) pending Interest limit</a:t>
            </a:r>
            <a:endParaRPr lang="en-US" sz="3200" dirty="0" smtClean="0"/>
          </a:p>
          <a:p>
            <a:endParaRPr lang="en-US" dirty="0" smtClean="0"/>
          </a:p>
          <a:p>
            <a:r>
              <a:rPr lang="en-US" sz="2800" dirty="0" smtClean="0"/>
              <a:t>Performance: </a:t>
            </a:r>
            <a:r>
              <a:rPr lang="en-US" sz="2800" b="1" dirty="0" smtClean="0">
                <a:solidFill>
                  <a:srgbClr val="660066"/>
                </a:solidFill>
              </a:rPr>
              <a:t>reasonable</a:t>
            </a:r>
          </a:p>
          <a:p>
            <a:pPr lvl="1"/>
            <a:r>
              <a:rPr lang="en-US" sz="2400" dirty="0">
                <a:solidFill>
                  <a:srgbClr val="373737"/>
                </a:solidFill>
              </a:rPr>
              <a:t>p</a:t>
            </a:r>
            <a:r>
              <a:rPr lang="en-US" sz="2400" dirty="0" smtClean="0">
                <a:solidFill>
                  <a:srgbClr val="373737"/>
                </a:solidFill>
              </a:rPr>
              <a:t>arameter </a:t>
            </a:r>
            <a:r>
              <a:rPr lang="en-US" sz="2400" dirty="0" smtClean="0">
                <a:solidFill>
                  <a:srgbClr val="373737"/>
                </a:solidFill>
              </a:rPr>
              <a:t>selection is important but may not be easy due to topology variances.</a:t>
            </a:r>
          </a:p>
          <a:p>
            <a:pPr lvl="1"/>
            <a:r>
              <a:rPr lang="en-US" sz="2400" dirty="0">
                <a:solidFill>
                  <a:srgbClr val="373737"/>
                </a:solidFill>
              </a:rPr>
              <a:t>m</a:t>
            </a:r>
            <a:r>
              <a:rPr lang="en-US" sz="2400" dirty="0" smtClean="0">
                <a:solidFill>
                  <a:srgbClr val="373737"/>
                </a:solidFill>
              </a:rPr>
              <a:t>ay </a:t>
            </a:r>
            <a:r>
              <a:rPr lang="en-US" sz="2400" dirty="0" smtClean="0">
                <a:solidFill>
                  <a:srgbClr val="373737"/>
                </a:solidFill>
              </a:rPr>
              <a:t>result in link under-utilization</a:t>
            </a:r>
          </a:p>
          <a:p>
            <a:pPr lvl="1"/>
            <a:r>
              <a:rPr lang="en-US" sz="2400" dirty="0">
                <a:solidFill>
                  <a:srgbClr val="373737"/>
                </a:solidFill>
              </a:rPr>
              <a:t>m</a:t>
            </a:r>
            <a:r>
              <a:rPr lang="en-US" sz="2400" dirty="0" smtClean="0">
                <a:solidFill>
                  <a:srgbClr val="373737"/>
                </a:solidFill>
              </a:rPr>
              <a:t>ight </a:t>
            </a:r>
            <a:r>
              <a:rPr lang="en-US" sz="2400" dirty="0" smtClean="0">
                <a:solidFill>
                  <a:srgbClr val="373737"/>
                </a:solidFill>
              </a:rPr>
              <a:t>perform better with NACKs (more accurate statistics)</a:t>
            </a:r>
          </a:p>
          <a:p>
            <a:endParaRPr lang="en-US" dirty="0"/>
          </a:p>
        </p:txBody>
      </p:sp>
      <p:pic>
        <p:nvPicPr>
          <p:cNvPr id="412" name="Content Placeholder 35"/>
          <p:cNvPicPr>
            <a:picLocks noChangeAspect="1"/>
          </p:cNvPicPr>
          <p:nvPr/>
        </p:nvPicPr>
        <p:blipFill rotWithShape="1">
          <a:blip r:embed="rId7"/>
          <a:srcRect t="150" b="-71"/>
          <a:stretch/>
        </p:blipFill>
        <p:spPr>
          <a:xfrm>
            <a:off x="15747207" y="16355343"/>
            <a:ext cx="6324599" cy="5579938"/>
          </a:xfrm>
          <a:prstGeom prst="rect">
            <a:avLst/>
          </a:prstGeom>
        </p:spPr>
      </p:pic>
      <p:pic>
        <p:nvPicPr>
          <p:cNvPr id="3447" name="Content Placeholder 3446"/>
          <p:cNvPicPr>
            <a:picLocks noGrp="1" noChangeAspect="1"/>
          </p:cNvPicPr>
          <p:nvPr>
            <p:ph sz="half" idx="19"/>
          </p:nvPr>
        </p:nvPicPr>
        <p:blipFill>
          <a:blip r:embed="rId8"/>
          <a:srcRect t="-12428" b="-12428"/>
          <a:stretch>
            <a:fillRect/>
          </a:stretch>
        </p:blipFill>
        <p:spPr>
          <a:xfrm>
            <a:off x="22833806" y="22960499"/>
            <a:ext cx="7328119" cy="8839200"/>
          </a:xfrm>
        </p:spPr>
      </p:pic>
      <p:pic>
        <p:nvPicPr>
          <p:cNvPr id="3449" name="Content Placeholder 3448"/>
          <p:cNvPicPr>
            <a:picLocks noGrp="1" noChangeAspect="1"/>
          </p:cNvPicPr>
          <p:nvPr>
            <p:ph sz="half" idx="20"/>
          </p:nvPr>
        </p:nvPicPr>
        <p:blipFill>
          <a:blip r:embed="rId9"/>
          <a:srcRect t="-15869" b="-15869"/>
          <a:stretch>
            <a:fillRect/>
          </a:stretch>
        </p:blipFill>
        <p:spPr>
          <a:xfrm>
            <a:off x="7365206" y="22884299"/>
            <a:ext cx="7328119" cy="8839200"/>
          </a:xfrm>
        </p:spPr>
      </p:pic>
      <p:graphicFrame>
        <p:nvGraphicFramePr>
          <p:cNvPr id="421" name="Object 4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06184"/>
              </p:ext>
            </p:extLst>
          </p:nvPr>
        </p:nvGraphicFramePr>
        <p:xfrm>
          <a:off x="1955006" y="36524099"/>
          <a:ext cx="39052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Equation" r:id="rId10" imgW="1968500" imgH="393700" progId="Equation.3">
                  <p:embed/>
                </p:oleObj>
              </mc:Choice>
              <mc:Fallback>
                <p:oleObj name="Equation" r:id="rId10" imgW="196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55006" y="36524099"/>
                        <a:ext cx="39052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Content Placeholder 6" descr="large-scale.pdf"/>
          <p:cNvPicPr>
            <a:picLocks noGrp="1" noChangeAspect="1"/>
          </p:cNvPicPr>
          <p:nvPr>
            <p:ph sz="half" idx="13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8" r="-34668"/>
          <a:stretch>
            <a:fillRect/>
          </a:stretch>
        </p:blipFill>
        <p:spPr>
          <a:xfrm>
            <a:off x="22920325" y="32907288"/>
            <a:ext cx="7327900" cy="8763000"/>
          </a:xfrm>
        </p:spPr>
      </p:pic>
      <p:sp>
        <p:nvSpPr>
          <p:cNvPr id="46" name="Text Placeholder 3416"/>
          <p:cNvSpPr>
            <a:spLocks noGrp="1"/>
          </p:cNvSpPr>
          <p:nvPr>
            <p:ph type="body" sz="quarter" idx="30"/>
          </p:nvPr>
        </p:nvSpPr>
        <p:spPr>
          <a:xfrm>
            <a:off x="15173000" y="32069881"/>
            <a:ext cx="14595006" cy="533400"/>
          </a:xfrm>
        </p:spPr>
        <p:txBody>
          <a:bodyPr/>
          <a:lstStyle/>
          <a:p>
            <a:r>
              <a:rPr lang="en-US" dirty="0"/>
              <a:t>Large scale experimental setup</a:t>
            </a:r>
          </a:p>
        </p:txBody>
      </p:sp>
      <p:sp>
        <p:nvSpPr>
          <p:cNvPr id="47" name="Content Placeholder 3402"/>
          <p:cNvSpPr>
            <a:spLocks noGrp="1"/>
          </p:cNvSpPr>
          <p:nvPr>
            <p:ph sz="half" idx="13"/>
          </p:nvPr>
        </p:nvSpPr>
        <p:spPr>
          <a:xfrm>
            <a:off x="15886687" y="32908081"/>
            <a:ext cx="7328119" cy="8763000"/>
          </a:xfrm>
        </p:spPr>
        <p:txBody>
          <a:bodyPr/>
          <a:lstStyle/>
          <a:p>
            <a:r>
              <a:rPr lang="en-US" sz="2800" dirty="0" err="1"/>
              <a:t>Rocketfuel</a:t>
            </a:r>
            <a:r>
              <a:rPr lang="en-US" sz="2800" dirty="0"/>
              <a:t> Sprint topology (and others in future e.g. ATT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r>
              <a:rPr lang="en-US" sz="2800" dirty="0"/>
              <a:t>Sprint is  7337 routers and 10 000 links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Only adjacency = no link characteristics </a:t>
            </a:r>
            <a:r>
              <a:rPr lang="en-US" sz="2800" dirty="0" smtClean="0"/>
              <a:t>info</a:t>
            </a:r>
          </a:p>
          <a:p>
            <a:endParaRPr lang="en-US" sz="2800" dirty="0"/>
          </a:p>
          <a:p>
            <a:r>
              <a:rPr lang="en-US" sz="2800" dirty="0"/>
              <a:t>Extract </a:t>
            </a:r>
          </a:p>
          <a:p>
            <a:pPr lvl="1"/>
            <a:r>
              <a:rPr lang="en-US" sz="2400" dirty="0"/>
              <a:t>535 backbone routers</a:t>
            </a:r>
          </a:p>
          <a:p>
            <a:pPr lvl="1"/>
            <a:r>
              <a:rPr lang="en-US" sz="2400" dirty="0"/>
              <a:t>3339 gateway routers </a:t>
            </a:r>
          </a:p>
          <a:p>
            <a:pPr lvl="1"/>
            <a:r>
              <a:rPr lang="en-US" sz="2400" dirty="0"/>
              <a:t>3463 customer </a:t>
            </a:r>
            <a:r>
              <a:rPr lang="en-US" sz="2400" dirty="0" smtClean="0"/>
              <a:t>routers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Realistic topology </a:t>
            </a:r>
            <a:r>
              <a:rPr lang="en-US" sz="2800" dirty="0" smtClean="0"/>
              <a:t>approximation</a:t>
            </a:r>
            <a:endParaRPr lang="en-US" sz="2800" dirty="0" smtClean="0"/>
          </a:p>
          <a:p>
            <a:pPr lvl="1"/>
            <a:r>
              <a:rPr lang="en-US" b="1" dirty="0" smtClean="0"/>
              <a:t>Backbone</a:t>
            </a:r>
            <a:r>
              <a:rPr lang="en-US" dirty="0" smtClean="0"/>
              <a:t> </a:t>
            </a:r>
            <a:r>
              <a:rPr lang="en-US" dirty="0"/>
              <a:t>&lt;-&gt; </a:t>
            </a:r>
            <a:r>
              <a:rPr lang="en-US" b="1" dirty="0"/>
              <a:t>Backbone</a:t>
            </a:r>
            <a:r>
              <a:rPr lang="en-US" dirty="0"/>
              <a:t> links are 100Mb with 70ms delay</a:t>
            </a:r>
          </a:p>
          <a:p>
            <a:pPr lvl="1"/>
            <a:r>
              <a:rPr lang="en-US" b="1" dirty="0"/>
              <a:t>Backbone</a:t>
            </a:r>
            <a:r>
              <a:rPr lang="en-US" dirty="0"/>
              <a:t> &lt;-&gt; </a:t>
            </a:r>
            <a:r>
              <a:rPr lang="en-US" b="1" dirty="0"/>
              <a:t>Gateways</a:t>
            </a:r>
            <a:r>
              <a:rPr lang="en-US" dirty="0"/>
              <a:t> links are 10Mb with 20ms delay</a:t>
            </a:r>
          </a:p>
          <a:p>
            <a:pPr lvl="1"/>
            <a:r>
              <a:rPr lang="en-US" b="1" dirty="0"/>
              <a:t>Gateway</a:t>
            </a:r>
            <a:r>
              <a:rPr lang="en-US" dirty="0"/>
              <a:t> &lt;-&gt; </a:t>
            </a:r>
            <a:r>
              <a:rPr lang="en-US" b="1" dirty="0"/>
              <a:t>Customer</a:t>
            </a:r>
            <a:r>
              <a:rPr lang="en-US" dirty="0"/>
              <a:t> links are 1Mb with 20ms delay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onaco"/>
        <a:ea typeface="ＭＳ Ｐゴシック"/>
        <a:cs typeface=""/>
      </a:majorFont>
      <a:minorFont>
        <a:latin typeface="Monac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onaco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onaco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1016</Words>
  <Application>Microsoft Macintosh PowerPoint</Application>
  <PresentationFormat>Custom</PresentationFormat>
  <Paragraphs>164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Microsoft Equation</vt:lpstr>
      <vt:lpstr>Equation</vt:lpstr>
      <vt:lpstr>DoS and DDoS resiliency of NDN architecture Alexander Afanasyev (UCLA), Ilya Moiseenko (UCLA), Lixia Zhang (UCLA), Ersin Uzun (PARC), Priya Mahadevan (PARC)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Afanasyev</cp:lastModifiedBy>
  <cp:revision>189</cp:revision>
  <cp:lastPrinted>2012-10-10T17:43:42Z</cp:lastPrinted>
  <dcterms:modified xsi:type="dcterms:W3CDTF">2012-10-10T17:43:43Z</dcterms:modified>
</cp:coreProperties>
</file>